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86" r:id="rId6"/>
    <p:sldId id="281" r:id="rId7"/>
    <p:sldId id="273" r:id="rId8"/>
    <p:sldId id="262" r:id="rId9"/>
    <p:sldId id="263" r:id="rId10"/>
    <p:sldId id="269" r:id="rId11"/>
    <p:sldId id="264" r:id="rId12"/>
    <p:sldId id="265" r:id="rId13"/>
    <p:sldId id="271" r:id="rId14"/>
    <p:sldId id="266" r:id="rId15"/>
    <p:sldId id="267" r:id="rId16"/>
    <p:sldId id="268" r:id="rId17"/>
    <p:sldId id="270" r:id="rId18"/>
    <p:sldId id="272" r:id="rId19"/>
    <p:sldId id="282" r:id="rId20"/>
    <p:sldId id="274" r:id="rId21"/>
    <p:sldId id="283" r:id="rId22"/>
    <p:sldId id="284" r:id="rId23"/>
    <p:sldId id="285" r:id="rId24"/>
    <p:sldId id="287" r:id="rId25"/>
    <p:sldId id="26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0000"/>
    <a:srgbClr val="606851"/>
    <a:srgbClr val="F2ECDC"/>
    <a:srgbClr val="292E17"/>
    <a:srgbClr val="D3B8A6"/>
    <a:srgbClr val="868859"/>
    <a:srgbClr val="E6E6E6"/>
    <a:srgbClr val="3B1B0E"/>
    <a:srgbClr val="FFFFFF"/>
    <a:srgbClr val="3E1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48D1F-0D4C-4845-90A3-05E6879EA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2021CB-3C58-4A52-9A6A-EED718ED5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75515B-BD95-4933-8F25-B74D736E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0C0595-EA47-49EA-9729-DB3C123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956836-24E2-46C2-BF4F-50AEB785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55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0CF05-5FB9-440C-A4E0-64D672FE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A1AD7A-8341-4C31-A187-5E4140B67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A72863-7DB2-49CA-8C9F-03FC9A39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A6D9C3-C2EB-468E-AC65-C962D6D9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A44AB7-7BBE-4D03-83A2-EDC2A70E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37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F0AC12-2A28-465C-B820-94CB61A33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16342D-F091-4FF7-A054-15EFD23A8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D6A4F-0DB7-4FC6-A26E-C5528A55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C3E8CD-DD27-4594-81AD-A7F5D979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40843-BAE4-46AD-8B68-9445E71F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0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59AB4-C2BD-4822-A7FB-43F7DAFA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D935D-410F-42D1-B9C2-ADA82E941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ED3CA-456D-4E75-BBC4-42329C9C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99069-8051-4968-A0CA-F12C782D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57DD91-4818-4F33-A21C-4F9E4150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16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DEE29-A344-4C1A-A292-15B0C7D9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67DE6D-B01B-4BF8-B8D8-8CA53C68B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108FA7-859A-427C-A13D-4159D303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2D6378-EC15-4805-8145-DEC1386C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5CE1CF-B2BD-4DD2-8E6A-A9AF228C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44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60C94-6D11-41E6-9836-63B86768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045224-8369-41A6-893C-AD6716986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930915-81AC-4C33-A24A-A5ED3A7FB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38D126-0525-420E-AB35-ABF50D69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C12A63-5FCE-47C0-A390-014D033D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6769A9-E948-408A-A072-0AA2C7B1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4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716C7-7BC0-4C78-821F-9D2B6A78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6243E2-CF39-4098-B6D7-0ED1523E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A6B381-24B7-46BE-8DBC-51A5BC0FF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9C0B0B-850D-47E5-ADF1-C534BC05C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16E783-0C7B-411A-BD07-C2ACD5F49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0581ED-1F9C-48B5-8A88-41208105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99B6F9-6ED4-47A9-BB34-72231626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0B7771-8C53-4754-B54B-754386B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2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E2B75-7EC2-434F-B304-226C0DF3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B7FE32-D813-4816-83DD-2C45FA1F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B51BAE-AA05-408D-A695-7CF44DF9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B5A4A9-46AD-4F05-B716-21085391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95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A078B7-4F80-4F08-B928-BFF772B0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224D701-C90B-4D1C-9AFD-A3852957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2152B1-5907-4134-8024-24E5A403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50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0A1B4-A2FB-4033-B040-229F6F64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BA40F-3051-46FC-B233-8AAB1CE0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6ED1D4-E2B5-4728-8AC9-3FFEF9B97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AFBDEF-BB8B-47A8-9857-418E908D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45F082-6E64-4D08-968B-64358AE5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D768D7-0773-49B0-95D3-A608AEF5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4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EAED8-AFCF-4C31-A47D-3B3F257C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029ECA-EC14-4926-9DFC-A5D8834F8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0A238C-CF42-4EB1-8206-53A628A4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CDD7E4-DD19-4E40-9F00-FDCC438E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44EE6-3F44-44E5-8A9D-36068951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494C38-901D-45C8-844D-BA84790F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4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7FB7D-ED3E-466A-A6A9-AD4390DB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963610-E48D-4A87-80D9-DA59AFA3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7FD8C-6667-4264-B604-848177196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E2D28-477F-40D1-AD1D-7668E7AC4C14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59C0DD-5F11-4C09-AB09-95D96F062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0D059D-C5E1-46F5-9671-4A58871A1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841F-0711-4C1C-AC70-EA5BC36B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56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FC0D1ADF-BEDE-4AB3-838B-95FD887B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0"/>
            <a:ext cx="485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CA358-E16C-4F74-8F51-20966B85FF71}"/>
              </a:ext>
            </a:extLst>
          </p:cNvPr>
          <p:cNvSpPr txBox="1"/>
          <p:nvPr/>
        </p:nvSpPr>
        <p:spPr>
          <a:xfrm>
            <a:off x="0" y="3429000"/>
            <a:ext cx="88164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5000" b="1" i="0" dirty="0">
                <a:solidFill>
                  <a:srgbClr val="770000"/>
                </a:solidFill>
                <a:effectLst/>
                <a:latin typeface="Comfortaa" pitchFamily="2" charset="0"/>
              </a:rPr>
              <a:t>Система управления задачами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16AB1-CB88-44F6-ADB6-F82DD0CB98B6}"/>
              </a:ext>
            </a:extLst>
          </p:cNvPr>
          <p:cNvSpPr txBox="1"/>
          <p:nvPr/>
        </p:nvSpPr>
        <p:spPr>
          <a:xfrm>
            <a:off x="132954" y="5886436"/>
            <a:ext cx="7575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b="0" i="0" dirty="0">
                <a:solidFill>
                  <a:srgbClr val="770000"/>
                </a:solidFill>
                <a:effectLst/>
                <a:latin typeface="Comfortaa" pitchFamily="2" charset="0"/>
              </a:rPr>
              <a:t>Организуйте задачи эффективно и работайте вместе с командой в реальном времени!</a:t>
            </a:r>
            <a:endParaRPr lang="ru-RU" sz="2100" dirty="0">
              <a:solidFill>
                <a:srgbClr val="770000"/>
              </a:solidFill>
              <a:latin typeface="Comforta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252090-16D8-4C20-85A3-B34902911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05" y="57749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8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459C4B-129B-46E0-A42E-CB4363C2DBF5}"/>
              </a:ext>
            </a:extLst>
          </p:cNvPr>
          <p:cNvSpPr txBox="1"/>
          <p:nvPr/>
        </p:nvSpPr>
        <p:spPr>
          <a:xfrm>
            <a:off x="2203255" y="99490"/>
            <a:ext cx="3965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Личный профиль</a:t>
            </a:r>
            <a:endParaRPr lang="ru-RU" sz="3200" dirty="0">
              <a:solidFill>
                <a:srgbClr val="F2ECDC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6C50B-A932-473A-BD93-D2D8FF56B5EF}"/>
              </a:ext>
            </a:extLst>
          </p:cNvPr>
          <p:cNvSpPr txBox="1"/>
          <p:nvPr/>
        </p:nvSpPr>
        <p:spPr>
          <a:xfrm>
            <a:off x="1646204" y="5031565"/>
            <a:ext cx="452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3 – окно личного профиля</a:t>
            </a:r>
            <a:endParaRPr lang="ru-RU" sz="1800" dirty="0">
              <a:solidFill>
                <a:srgbClr val="F2ECDC"/>
              </a:solidFill>
              <a:effectLst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F01065-C221-4100-B4E3-D64E90D5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5" y="812132"/>
            <a:ext cx="7338212" cy="40867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CC91CA-E32A-4636-87C8-E2F154AF8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0" t="3736" r="17932" b="11550"/>
          <a:stretch/>
        </p:blipFill>
        <p:spPr>
          <a:xfrm>
            <a:off x="7874000" y="99490"/>
            <a:ext cx="4114800" cy="36719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0481D1-A187-4287-989D-84A575C3B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8" t="4150" r="10428" b="15799"/>
          <a:stretch/>
        </p:blipFill>
        <p:spPr>
          <a:xfrm>
            <a:off x="6433201" y="2883573"/>
            <a:ext cx="4194376" cy="3271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332751-32E1-460A-8AD8-151F19E32C20}"/>
              </a:ext>
            </a:extLst>
          </p:cNvPr>
          <p:cNvSpPr txBox="1"/>
          <p:nvPr/>
        </p:nvSpPr>
        <p:spPr>
          <a:xfrm>
            <a:off x="6634026" y="6186215"/>
            <a:ext cx="452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4 – изменение почты</a:t>
            </a:r>
            <a:endParaRPr lang="ru-RU" sz="1800" dirty="0">
              <a:solidFill>
                <a:srgbClr val="F2ECDC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14EDE-4E2A-43C1-9EF2-E1A663B19177}"/>
              </a:ext>
            </a:extLst>
          </p:cNvPr>
          <p:cNvSpPr txBox="1"/>
          <p:nvPr/>
        </p:nvSpPr>
        <p:spPr>
          <a:xfrm>
            <a:off x="11650856" y="6304663"/>
            <a:ext cx="724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658599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E5451F-AB19-4B49-ADA3-639EC25D7A62}"/>
              </a:ext>
            </a:extLst>
          </p:cNvPr>
          <p:cNvSpPr txBox="1"/>
          <p:nvPr/>
        </p:nvSpPr>
        <p:spPr>
          <a:xfrm>
            <a:off x="3597332" y="6256718"/>
            <a:ext cx="588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750000"/>
                </a:solidFill>
                <a:latin typeface="Comfortaa" pitchFamily="2" charset="0"/>
              </a:rPr>
              <a:t>Рисунок 5 – Главное окно всех проектов</a:t>
            </a:r>
            <a:endParaRPr lang="ru-RU" sz="1800" dirty="0">
              <a:solidFill>
                <a:srgbClr val="75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09E5B-9D1E-469C-BF74-55993B363935}"/>
              </a:ext>
            </a:extLst>
          </p:cNvPr>
          <p:cNvSpPr txBox="1"/>
          <p:nvPr/>
        </p:nvSpPr>
        <p:spPr>
          <a:xfrm>
            <a:off x="4400159" y="231950"/>
            <a:ext cx="3391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750000"/>
                </a:solidFill>
                <a:effectLst/>
                <a:latin typeface="Comfortaa" pitchFamily="2" charset="0"/>
              </a:rPr>
              <a:t>Главное окно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8398F4-EC37-45A7-8F44-9471FE54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223529"/>
            <a:ext cx="10970216" cy="4410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5789D-0886-40DE-B285-EFC9446F0944}"/>
              </a:ext>
            </a:extLst>
          </p:cNvPr>
          <p:cNvSpPr txBox="1"/>
          <p:nvPr/>
        </p:nvSpPr>
        <p:spPr>
          <a:xfrm>
            <a:off x="11650855" y="6304663"/>
            <a:ext cx="626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417898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C84852-DBCE-44E8-9647-E214A90C8C6C}"/>
              </a:ext>
            </a:extLst>
          </p:cNvPr>
          <p:cNvSpPr txBox="1"/>
          <p:nvPr/>
        </p:nvSpPr>
        <p:spPr>
          <a:xfrm>
            <a:off x="3684270" y="178476"/>
            <a:ext cx="553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Работа с проектами</a:t>
            </a:r>
            <a:endParaRPr lang="ru-RU" sz="32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9004D-1C39-44E5-AE03-EA86E3A0F48B}"/>
              </a:ext>
            </a:extLst>
          </p:cNvPr>
          <p:cNvSpPr txBox="1"/>
          <p:nvPr/>
        </p:nvSpPr>
        <p:spPr>
          <a:xfrm>
            <a:off x="4190546" y="6094748"/>
            <a:ext cx="5132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6 – окно всех проектов</a:t>
            </a:r>
            <a:endParaRPr lang="ru-RU" sz="1800" dirty="0">
              <a:effectLst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F342A2-3520-4402-9550-943B0E7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7" y="921541"/>
            <a:ext cx="11121045" cy="5014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ECDDA5-7BF0-4FCD-9E9B-F965F9BC0222}"/>
              </a:ext>
            </a:extLst>
          </p:cNvPr>
          <p:cNvSpPr txBox="1"/>
          <p:nvPr/>
        </p:nvSpPr>
        <p:spPr>
          <a:xfrm>
            <a:off x="11650855" y="6304663"/>
            <a:ext cx="635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508551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C84852-DBCE-44E8-9647-E214A90C8C6C}"/>
              </a:ext>
            </a:extLst>
          </p:cNvPr>
          <p:cNvSpPr txBox="1"/>
          <p:nvPr/>
        </p:nvSpPr>
        <p:spPr>
          <a:xfrm>
            <a:off x="3684270" y="78909"/>
            <a:ext cx="553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Работа с проектами</a:t>
            </a:r>
            <a:endParaRPr lang="ru-RU" sz="32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9004D-1C39-44E5-AE03-EA86E3A0F48B}"/>
              </a:ext>
            </a:extLst>
          </p:cNvPr>
          <p:cNvSpPr txBox="1"/>
          <p:nvPr/>
        </p:nvSpPr>
        <p:spPr>
          <a:xfrm>
            <a:off x="1252296" y="4453048"/>
            <a:ext cx="5132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7 – окно создания проектов</a:t>
            </a:r>
            <a:endParaRPr lang="ru-RU" sz="18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96AFE-EEB6-421D-AB73-DD794F41CD3B}"/>
              </a:ext>
            </a:extLst>
          </p:cNvPr>
          <p:cNvSpPr txBox="1"/>
          <p:nvPr/>
        </p:nvSpPr>
        <p:spPr>
          <a:xfrm>
            <a:off x="6096000" y="6167345"/>
            <a:ext cx="6030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8 – Окно редактирования проектов</a:t>
            </a:r>
            <a:endParaRPr lang="ru-RU" sz="1800" dirty="0"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C8A966-A7CD-404B-95C4-C2FE48EF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3"/>
          <a:stretch/>
        </p:blipFill>
        <p:spPr>
          <a:xfrm>
            <a:off x="317060" y="663684"/>
            <a:ext cx="7002533" cy="36655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8C3926-7011-451B-909B-E8FB5FF81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2" r="20569"/>
          <a:stretch/>
        </p:blipFill>
        <p:spPr>
          <a:xfrm>
            <a:off x="6869468" y="2614899"/>
            <a:ext cx="4691304" cy="34285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E3D2E-9818-4DC7-B3E9-2D796A24D1B2}"/>
              </a:ext>
            </a:extLst>
          </p:cNvPr>
          <p:cNvSpPr txBox="1"/>
          <p:nvPr/>
        </p:nvSpPr>
        <p:spPr>
          <a:xfrm>
            <a:off x="11650855" y="6304663"/>
            <a:ext cx="697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435054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81F91-D24C-4791-9A59-CB1041B8D3CE}"/>
              </a:ext>
            </a:extLst>
          </p:cNvPr>
          <p:cNvSpPr txBox="1"/>
          <p:nvPr/>
        </p:nvSpPr>
        <p:spPr>
          <a:xfrm>
            <a:off x="3684270" y="78909"/>
            <a:ext cx="553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Работа с задачами</a:t>
            </a:r>
            <a:endParaRPr lang="ru-RU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6768F-EA14-4D9C-8DAB-057BCC881B5A}"/>
              </a:ext>
            </a:extLst>
          </p:cNvPr>
          <p:cNvSpPr txBox="1"/>
          <p:nvPr/>
        </p:nvSpPr>
        <p:spPr>
          <a:xfrm>
            <a:off x="4215770" y="6194315"/>
            <a:ext cx="3760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9 – окно всех задач</a:t>
            </a:r>
            <a:endParaRPr lang="ru-RU" sz="1800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4843DE-66F1-45DF-85BD-6D13FC4A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882644"/>
            <a:ext cx="10369235" cy="5092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56655-F7C4-48D7-8071-D3D63FB45528}"/>
              </a:ext>
            </a:extLst>
          </p:cNvPr>
          <p:cNvSpPr txBox="1"/>
          <p:nvPr/>
        </p:nvSpPr>
        <p:spPr>
          <a:xfrm>
            <a:off x="11650856" y="6304663"/>
            <a:ext cx="822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685234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4EEE37-003C-4949-AC91-8EA43733FF83}"/>
              </a:ext>
            </a:extLst>
          </p:cNvPr>
          <p:cNvSpPr txBox="1"/>
          <p:nvPr/>
        </p:nvSpPr>
        <p:spPr>
          <a:xfrm>
            <a:off x="3684270" y="78909"/>
            <a:ext cx="553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Работа с задачами</a:t>
            </a:r>
            <a:endParaRPr lang="ru-RU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57E65-C464-4CCE-A5C4-5B977A6281EF}"/>
              </a:ext>
            </a:extLst>
          </p:cNvPr>
          <p:cNvSpPr txBox="1"/>
          <p:nvPr/>
        </p:nvSpPr>
        <p:spPr>
          <a:xfrm>
            <a:off x="1697632" y="5374821"/>
            <a:ext cx="452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10 – окно создания задач</a:t>
            </a:r>
            <a:endParaRPr lang="ru-RU" sz="18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A5B1E-37A0-46C0-AA60-F139CD932227}"/>
              </a:ext>
            </a:extLst>
          </p:cNvPr>
          <p:cNvSpPr txBox="1"/>
          <p:nvPr/>
        </p:nvSpPr>
        <p:spPr>
          <a:xfrm>
            <a:off x="7865688" y="6028758"/>
            <a:ext cx="3956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11 – окно редактирования задач</a:t>
            </a:r>
            <a:endParaRPr lang="ru-RU" sz="1800" dirty="0"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3B8A5A-7C58-42B1-AA9B-848716518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9" r="4280"/>
          <a:stretch/>
        </p:blipFill>
        <p:spPr>
          <a:xfrm>
            <a:off x="410850" y="1022616"/>
            <a:ext cx="7139221" cy="42438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4CE408-5EE8-455E-84B8-7519D1F2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688" y="976081"/>
            <a:ext cx="3753601" cy="4905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CB086-4E15-4D4A-B89E-A9A9263DF711}"/>
              </a:ext>
            </a:extLst>
          </p:cNvPr>
          <p:cNvSpPr txBox="1"/>
          <p:nvPr/>
        </p:nvSpPr>
        <p:spPr>
          <a:xfrm>
            <a:off x="11650856" y="6304663"/>
            <a:ext cx="662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4480079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725A01-6B3F-4FF7-BA4D-06D29E09B128}"/>
              </a:ext>
            </a:extLst>
          </p:cNvPr>
          <p:cNvSpPr txBox="1"/>
          <p:nvPr/>
        </p:nvSpPr>
        <p:spPr>
          <a:xfrm>
            <a:off x="4692455" y="172693"/>
            <a:ext cx="3153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750000"/>
                </a:solidFill>
                <a:effectLst/>
                <a:latin typeface="Comfortaa" pitchFamily="2" charset="0"/>
              </a:rPr>
              <a:t>Ана</a:t>
            </a:r>
            <a:r>
              <a:rPr lang="ru-RU" sz="3200" dirty="0">
                <a:solidFill>
                  <a:srgbClr val="750000"/>
                </a:solidFill>
                <a:latin typeface="Comfortaa" pitchFamily="2" charset="0"/>
              </a:rPr>
              <a:t>литика</a:t>
            </a:r>
            <a:endParaRPr lang="ru-RU" sz="3200" dirty="0">
              <a:solidFill>
                <a:srgbClr val="75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9FBA-3A8E-4C4C-9E39-6476D50EA5A0}"/>
              </a:ext>
            </a:extLst>
          </p:cNvPr>
          <p:cNvSpPr txBox="1"/>
          <p:nvPr/>
        </p:nvSpPr>
        <p:spPr>
          <a:xfrm>
            <a:off x="1746701" y="4810539"/>
            <a:ext cx="452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750000"/>
                </a:solidFill>
                <a:latin typeface="Comfortaa" pitchFamily="2" charset="0"/>
              </a:rPr>
              <a:t>Рисунок 12 – окно аналитики</a:t>
            </a:r>
            <a:endParaRPr lang="ru-RU" sz="1800" dirty="0">
              <a:solidFill>
                <a:srgbClr val="750000"/>
              </a:solidFill>
              <a:effectLst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5F6807-F7BE-478A-8BC2-4B82D6A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2" y="757469"/>
            <a:ext cx="6866917" cy="39536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6EF652-F5AE-4CDD-AAA5-BB42B0A4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816" y="757468"/>
            <a:ext cx="2735094" cy="40530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2FE88E-1E50-4587-A4EB-1275EDA5F3B2}"/>
              </a:ext>
            </a:extLst>
          </p:cNvPr>
          <p:cNvSpPr txBox="1"/>
          <p:nvPr/>
        </p:nvSpPr>
        <p:spPr>
          <a:xfrm>
            <a:off x="11650855" y="6304663"/>
            <a:ext cx="635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ea typeface="Montserrat Bold"/>
              </a:rPr>
              <a:t>16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60339E-3101-4261-8D33-AF1DF2F99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19"/>
          <a:stretch/>
        </p:blipFill>
        <p:spPr>
          <a:xfrm>
            <a:off x="9038590" y="1556519"/>
            <a:ext cx="315341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923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3F2A0-EF79-4ED3-A2F4-DB1104F7A1F2}"/>
              </a:ext>
            </a:extLst>
          </p:cNvPr>
          <p:cNvSpPr txBox="1"/>
          <p:nvPr/>
        </p:nvSpPr>
        <p:spPr>
          <a:xfrm>
            <a:off x="5275640" y="112085"/>
            <a:ext cx="1698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effectLst/>
                <a:latin typeface="Comfortaa" pitchFamily="2" charset="0"/>
              </a:rPr>
              <a:t>Архив</a:t>
            </a:r>
            <a:endParaRPr lang="ru-RU" sz="3200" dirty="0">
              <a:solidFill>
                <a:srgbClr val="F2ECDC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D0BE1-5D32-4F28-8D9A-D6BFD4F82077}"/>
              </a:ext>
            </a:extLst>
          </p:cNvPr>
          <p:cNvSpPr txBox="1"/>
          <p:nvPr/>
        </p:nvSpPr>
        <p:spPr>
          <a:xfrm>
            <a:off x="4007930" y="6315975"/>
            <a:ext cx="519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13 – окно архива проектов</a:t>
            </a:r>
            <a:endParaRPr lang="ru-RU" sz="1800" dirty="0">
              <a:solidFill>
                <a:srgbClr val="F2ECDC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FBC11-8420-4CE8-90C6-EE1BCC7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57" y="749447"/>
            <a:ext cx="10330025" cy="5359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BB2EF-8322-404D-BE19-42073CCC2A9A}"/>
              </a:ext>
            </a:extLst>
          </p:cNvPr>
          <p:cNvSpPr txBox="1"/>
          <p:nvPr/>
        </p:nvSpPr>
        <p:spPr>
          <a:xfrm>
            <a:off x="11650855" y="6304663"/>
            <a:ext cx="697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837899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919F9-25AE-47F5-9E3A-B5CFF3F57498}"/>
              </a:ext>
            </a:extLst>
          </p:cNvPr>
          <p:cNvSpPr txBox="1"/>
          <p:nvPr/>
        </p:nvSpPr>
        <p:spPr>
          <a:xfrm>
            <a:off x="5053265" y="111733"/>
            <a:ext cx="310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</a:rPr>
              <a:t>Таймер работы</a:t>
            </a:r>
            <a:endParaRPr lang="ru-RU" sz="3200" dirty="0">
              <a:solidFill>
                <a:srgbClr val="F2ECDC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2CCA1-4203-4002-A872-C23C2AFD61AF}"/>
              </a:ext>
            </a:extLst>
          </p:cNvPr>
          <p:cNvSpPr txBox="1"/>
          <p:nvPr/>
        </p:nvSpPr>
        <p:spPr>
          <a:xfrm>
            <a:off x="4007930" y="6315975"/>
            <a:ext cx="415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14 – Вкладка </a:t>
            </a:r>
            <a:r>
              <a:rPr lang="en-US" dirty="0">
                <a:solidFill>
                  <a:srgbClr val="F2ECDC"/>
                </a:solidFill>
                <a:latin typeface="Comfortaa" pitchFamily="2" charset="0"/>
              </a:rPr>
              <a:t>Pomodoro</a:t>
            </a:r>
            <a:endParaRPr lang="ru-RU" sz="1800" dirty="0">
              <a:solidFill>
                <a:srgbClr val="F2ECDC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2402CF-6A0B-4A40-ABEE-D9682C8D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78" y="825471"/>
            <a:ext cx="7756044" cy="5371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D5584-BFF7-4312-A2D0-A6E4E31DF47B}"/>
              </a:ext>
            </a:extLst>
          </p:cNvPr>
          <p:cNvSpPr txBox="1"/>
          <p:nvPr/>
        </p:nvSpPr>
        <p:spPr>
          <a:xfrm>
            <a:off x="11650855" y="6304663"/>
            <a:ext cx="706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336591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7A6624-74BC-4279-ABC7-1B11E6A8D6B0}"/>
              </a:ext>
            </a:extLst>
          </p:cNvPr>
          <p:cNvSpPr txBox="1"/>
          <p:nvPr/>
        </p:nvSpPr>
        <p:spPr>
          <a:xfrm>
            <a:off x="5053265" y="111733"/>
            <a:ext cx="310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</a:rPr>
              <a:t>Телеграмм бот</a:t>
            </a:r>
            <a:endParaRPr lang="ru-RU" sz="3200" dirty="0">
              <a:solidFill>
                <a:srgbClr val="F2ECDC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CA8E6-7771-486C-836C-67A09799243E}"/>
              </a:ext>
            </a:extLst>
          </p:cNvPr>
          <p:cNvSpPr txBox="1"/>
          <p:nvPr/>
        </p:nvSpPr>
        <p:spPr>
          <a:xfrm>
            <a:off x="4007930" y="6315975"/>
            <a:ext cx="490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15 – Работа телеграмм бота</a:t>
            </a:r>
            <a:endParaRPr lang="ru-RU" sz="1800" dirty="0">
              <a:solidFill>
                <a:srgbClr val="F2ECDC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723D61-E164-43A5-9A42-0AB2643E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66" y="868102"/>
            <a:ext cx="3190812" cy="5015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8F807A-7BA1-4625-95AD-CD057CA4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55" y="868102"/>
            <a:ext cx="2972504" cy="45604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27D573-DD4A-4C18-99F9-BA055B64A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24" y="846514"/>
            <a:ext cx="3266365" cy="501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2DF9D-ADD5-4B0B-8026-CAE300929C6B}"/>
              </a:ext>
            </a:extLst>
          </p:cNvPr>
          <p:cNvSpPr txBox="1"/>
          <p:nvPr/>
        </p:nvSpPr>
        <p:spPr>
          <a:xfrm>
            <a:off x="11650855" y="6304663"/>
            <a:ext cx="742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2173280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BE760A-88CE-49E7-9031-0ED230B011D7}"/>
              </a:ext>
            </a:extLst>
          </p:cNvPr>
          <p:cNvSpPr txBox="1"/>
          <p:nvPr/>
        </p:nvSpPr>
        <p:spPr>
          <a:xfrm>
            <a:off x="5852933" y="413173"/>
            <a:ext cx="5145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800" kern="1200" dirty="0" err="1">
                <a:solidFill>
                  <a:srgbClr val="F2ECDC"/>
                </a:solidFill>
                <a:effectLst/>
                <a:latin typeface="Comfortaa" pitchFamily="2" charset="0"/>
                <a:ea typeface="Angst Bold"/>
                <a:cs typeface="Angst Bold"/>
              </a:rPr>
              <a:t>Цел</a:t>
            </a:r>
            <a:r>
              <a:rPr lang="ru-RU" sz="4800" kern="1200" dirty="0">
                <a:solidFill>
                  <a:srgbClr val="F2ECDC"/>
                </a:solidFill>
                <a:effectLst/>
                <a:latin typeface="Comfortaa" pitchFamily="2" charset="0"/>
                <a:ea typeface="Angst Bold"/>
                <a:cs typeface="Angst Bold"/>
              </a:rPr>
              <a:t>ь проекта</a:t>
            </a:r>
            <a:endParaRPr lang="ru-RU" sz="4800" dirty="0">
              <a:solidFill>
                <a:srgbClr val="F2ECDC"/>
              </a:solidFill>
              <a:effectLst/>
              <a:latin typeface="Comfortaa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2F0745-023D-455F-B0C0-78728275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C3D49F-53EF-4DB2-97EF-D1C6B326CA11}"/>
              </a:ext>
            </a:extLst>
          </p:cNvPr>
          <p:cNvSpPr txBox="1"/>
          <p:nvPr/>
        </p:nvSpPr>
        <p:spPr>
          <a:xfrm>
            <a:off x="5852933" y="2583465"/>
            <a:ext cx="59588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F2ECDC"/>
                </a:solidFill>
                <a:effectLst/>
                <a:latin typeface="Gotham Pro" panose="02000503040000020004" pitchFamily="2" charset="0"/>
                <a:ea typeface="Times New Roman" panose="02020603050405020304" pitchFamily="18" charset="0"/>
                <a:cs typeface="Gotham Pro" panose="02000503040000020004" pitchFamily="2" charset="0"/>
              </a:rPr>
              <a:t>«Система управления задачами» -  предназначена для использования сотрудниками компании для планирования, контроля и координации рабочих процессов, повышения персональной и командной эффективности.</a:t>
            </a:r>
          </a:p>
          <a:p>
            <a:endParaRPr lang="ru-RU" sz="2200" dirty="0">
              <a:solidFill>
                <a:srgbClr val="F2ECDC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6978-00C2-4A54-ACAD-BD36AAAFC2B6}"/>
              </a:ext>
            </a:extLst>
          </p:cNvPr>
          <p:cNvSpPr txBox="1"/>
          <p:nvPr/>
        </p:nvSpPr>
        <p:spPr>
          <a:xfrm>
            <a:off x="11588253" y="6222468"/>
            <a:ext cx="447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2ECDC"/>
                </a:solidFill>
                <a:ea typeface="Montserrat Bold"/>
              </a:rPr>
              <a:t>2</a:t>
            </a:r>
            <a:endParaRPr lang="ru-RU" sz="2800" dirty="0">
              <a:solidFill>
                <a:srgbClr val="F2ECDC"/>
              </a:solidFill>
              <a:ea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717792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91CCBB-E53C-4E02-BDC1-71D6AF3B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90" y="1121489"/>
            <a:ext cx="3720322" cy="38778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2AC6C5-14D2-4DD1-BAF9-3DD454D1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8" y="955440"/>
            <a:ext cx="4012075" cy="55474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2C2120-1B68-49D8-828C-8E22806B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49" y="3324828"/>
            <a:ext cx="4569599" cy="2874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9C3C9-7455-4336-8007-E12861A04258}"/>
              </a:ext>
            </a:extLst>
          </p:cNvPr>
          <p:cNvSpPr txBox="1"/>
          <p:nvPr/>
        </p:nvSpPr>
        <p:spPr>
          <a:xfrm>
            <a:off x="3179232" y="270703"/>
            <a:ext cx="690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Тестирование 1 (тест-кейсы)</a:t>
            </a:r>
            <a:endParaRPr lang="ru-RU" sz="3200" dirty="0">
              <a:solidFill>
                <a:srgbClr val="F2ECDC"/>
              </a:solidFill>
              <a:effectLst/>
              <a:latin typeface="Comforta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9BE62-98CA-4848-AB2B-004432B53FCF}"/>
              </a:ext>
            </a:extLst>
          </p:cNvPr>
          <p:cNvSpPr txBox="1"/>
          <p:nvPr/>
        </p:nvSpPr>
        <p:spPr>
          <a:xfrm>
            <a:off x="11650856" y="6304663"/>
            <a:ext cx="769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169911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26046-52A6-4183-9874-0816B533868D}"/>
              </a:ext>
            </a:extLst>
          </p:cNvPr>
          <p:cNvSpPr txBox="1"/>
          <p:nvPr/>
        </p:nvSpPr>
        <p:spPr>
          <a:xfrm>
            <a:off x="2355473" y="284665"/>
            <a:ext cx="74810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effectLst/>
                <a:latin typeface="Comfortaa" pitchFamily="2" charset="0"/>
              </a:rPr>
              <a:t>Тестирование 2 (Юзабилити)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20C8A3-AE82-4B18-B1C5-50C972EB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91" y="961159"/>
            <a:ext cx="3692324" cy="56040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48E57-E5A6-4EE9-B698-1641B3CF2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95" y="961159"/>
            <a:ext cx="3979737" cy="5612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BD8E0-80D1-4178-BEAA-A21C204B9425}"/>
              </a:ext>
            </a:extLst>
          </p:cNvPr>
          <p:cNvSpPr txBox="1"/>
          <p:nvPr/>
        </p:nvSpPr>
        <p:spPr>
          <a:xfrm>
            <a:off x="11650855" y="6304663"/>
            <a:ext cx="626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7504863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BD547-7E07-4909-B984-5B4DB64634EC}"/>
              </a:ext>
            </a:extLst>
          </p:cNvPr>
          <p:cNvSpPr txBox="1"/>
          <p:nvPr/>
        </p:nvSpPr>
        <p:spPr>
          <a:xfrm>
            <a:off x="1776739" y="215217"/>
            <a:ext cx="9161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750000"/>
                </a:solidFill>
                <a:effectLst/>
                <a:latin typeface="Comfortaa" pitchFamily="2" charset="0"/>
              </a:rPr>
              <a:t>Тестирование 3 (</a:t>
            </a:r>
            <a:r>
              <a:rPr lang="en-US" sz="2800" dirty="0">
                <a:solidFill>
                  <a:srgbClr val="750000"/>
                </a:solidFill>
                <a:effectLst/>
                <a:latin typeface="Comfortaa" pitchFamily="2" charset="0"/>
              </a:rPr>
              <a:t>Unit </a:t>
            </a:r>
            <a:r>
              <a:rPr lang="ru-RU" sz="2800" dirty="0" err="1">
                <a:solidFill>
                  <a:srgbClr val="750000"/>
                </a:solidFill>
                <a:effectLst/>
                <a:latin typeface="Comfortaa" pitchFamily="2" charset="0"/>
              </a:rPr>
              <a:t>тестироавние</a:t>
            </a:r>
            <a:r>
              <a:rPr lang="ru-RU" sz="2800" dirty="0">
                <a:solidFill>
                  <a:srgbClr val="750000"/>
                </a:solidFill>
                <a:effectLst/>
                <a:latin typeface="Comfortaa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EBD19-C67B-4E0B-8F0D-EB835AFF8793}"/>
              </a:ext>
            </a:extLst>
          </p:cNvPr>
          <p:cNvSpPr txBox="1"/>
          <p:nvPr/>
        </p:nvSpPr>
        <p:spPr>
          <a:xfrm>
            <a:off x="11572955" y="6334780"/>
            <a:ext cx="619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ea typeface="Montserrat Bold"/>
              </a:rPr>
              <a:t>22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BF1D6D-1F03-4F65-8754-F915834181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24428" y="1970405"/>
            <a:ext cx="4549140" cy="2917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9F818-F66F-404D-9B93-DEB759151122}"/>
              </a:ext>
            </a:extLst>
          </p:cNvPr>
          <p:cNvSpPr txBox="1"/>
          <p:nvPr/>
        </p:nvSpPr>
        <p:spPr>
          <a:xfrm>
            <a:off x="379521" y="1819767"/>
            <a:ext cx="6121152" cy="306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Реализовано 5 тестов: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400" kern="0" dirty="0">
                <a:effectLst/>
                <a:latin typeface="Comforta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регистрации на корректных данных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Регистрация с некорректными данными (пароли не совпадают)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Корректное отображение всплывающего сообщения для неверных учетных данных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Успешный вход в аккаунт и </a:t>
            </a:r>
            <a:r>
              <a:rPr lang="ru-RU" sz="1400" kern="0" dirty="0" err="1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редирект</a:t>
            </a: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 на главную страницу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Демо вход и </a:t>
            </a:r>
            <a:r>
              <a:rPr lang="ru-RU" sz="1400" kern="0" dirty="0" err="1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редирект</a:t>
            </a:r>
            <a:r>
              <a:rPr lang="ru-RU" sz="1400" kern="0" dirty="0">
                <a:effectLst/>
                <a:latin typeface="Comfortaa" pitchFamily="2" charset="0"/>
                <a:ea typeface="Aptos"/>
                <a:cs typeface="Times New Roman" panose="02020603050405020304" pitchFamily="18" charset="0"/>
              </a:rPr>
              <a:t> на главную страницу</a:t>
            </a:r>
            <a:endParaRPr lang="ru-RU" sz="1400" kern="100" dirty="0">
              <a:effectLst/>
              <a:latin typeface="Comfortaa" pitchFamily="2" charset="0"/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7013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CBD3F-FBAE-4DA0-A736-B58049C3A392}"/>
              </a:ext>
            </a:extLst>
          </p:cNvPr>
          <p:cNvSpPr txBox="1"/>
          <p:nvPr/>
        </p:nvSpPr>
        <p:spPr>
          <a:xfrm>
            <a:off x="1776739" y="215217"/>
            <a:ext cx="9161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F2ECDC"/>
                </a:solidFill>
                <a:effectLst/>
                <a:latin typeface="Comfortaa" pitchFamily="2" charset="0"/>
              </a:rPr>
              <a:t>Тестирование 4 (Протокол тестирования)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B03C0-D810-45A6-AE72-802FC127E969}"/>
              </a:ext>
            </a:extLst>
          </p:cNvPr>
          <p:cNvSpPr txBox="1"/>
          <p:nvPr/>
        </p:nvSpPr>
        <p:spPr>
          <a:xfrm>
            <a:off x="11650855" y="6304663"/>
            <a:ext cx="64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23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89482-8F9D-4891-B3E4-DFEDE08F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34" y="1067320"/>
            <a:ext cx="4744691" cy="54898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D39FAB-D038-442A-9718-8E19203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1" y="1089658"/>
            <a:ext cx="4628716" cy="54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885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CE5D79-6B36-48A2-A41D-FFF3F063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9" y="1661160"/>
            <a:ext cx="4321718" cy="4876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5064E1-E518-4D58-B7B4-051A05E7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5" y="1905000"/>
            <a:ext cx="4324954" cy="48012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4608B-FCEE-4E78-AF16-7C5314E64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56" y="747338"/>
            <a:ext cx="4305901" cy="53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705D7-8260-4890-AB96-357FC9BA98D3}"/>
              </a:ext>
            </a:extLst>
          </p:cNvPr>
          <p:cNvSpPr txBox="1"/>
          <p:nvPr/>
        </p:nvSpPr>
        <p:spPr>
          <a:xfrm>
            <a:off x="1931937" y="177728"/>
            <a:ext cx="9161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F2ECDC"/>
                </a:solidFill>
                <a:effectLst/>
                <a:latin typeface="Comfortaa" pitchFamily="2" charset="0"/>
              </a:rPr>
              <a:t>Тестирование 4 (Протокол тестирования)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77493-2F99-42E7-8EF7-B3186E950FAB}"/>
              </a:ext>
            </a:extLst>
          </p:cNvPr>
          <p:cNvSpPr txBox="1"/>
          <p:nvPr/>
        </p:nvSpPr>
        <p:spPr>
          <a:xfrm>
            <a:off x="11650855" y="6304663"/>
            <a:ext cx="64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ea typeface="Montserrat Bold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2956213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EEC6F0-20BC-479B-B157-089AE0060B8F}"/>
              </a:ext>
            </a:extLst>
          </p:cNvPr>
          <p:cNvSpPr txBox="1"/>
          <p:nvPr/>
        </p:nvSpPr>
        <p:spPr>
          <a:xfrm>
            <a:off x="3734815" y="388838"/>
            <a:ext cx="4722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F2ECDC"/>
                </a:solidFill>
                <a:latin typeface="Comfortaa" pitchFamily="2" charset="0"/>
              </a:rPr>
              <a:t>Разработчики</a:t>
            </a:r>
            <a:endParaRPr lang="ru-RU" sz="4000" dirty="0">
              <a:solidFill>
                <a:srgbClr val="F2ECDC"/>
              </a:solidFill>
              <a:effectLst/>
              <a:latin typeface="Comfortaa" pitchFamily="2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E4AACE9-E940-4976-903A-2278E4B31BBE}"/>
              </a:ext>
            </a:extLst>
          </p:cNvPr>
          <p:cNvSpPr/>
          <p:nvPr/>
        </p:nvSpPr>
        <p:spPr>
          <a:xfrm>
            <a:off x="-1161978" y="1724000"/>
            <a:ext cx="7766612" cy="3784922"/>
          </a:xfrm>
          <a:prstGeom prst="roundRect">
            <a:avLst/>
          </a:prstGeom>
          <a:solidFill>
            <a:srgbClr val="F2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02B6C3-FA26-4AF1-B397-B415BE1D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" y="1879595"/>
            <a:ext cx="6134964" cy="3473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E1056C-463A-4CFD-B186-CA82FC3ABE01}"/>
              </a:ext>
            </a:extLst>
          </p:cNvPr>
          <p:cNvSpPr txBox="1"/>
          <p:nvPr/>
        </p:nvSpPr>
        <p:spPr>
          <a:xfrm>
            <a:off x="6806155" y="2184935"/>
            <a:ext cx="559264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rgbClr val="F2ECDC"/>
                </a:solidFill>
                <a:effectLst/>
                <a:latin typeface="Comfortaa" pitchFamily="2" charset="0"/>
              </a:rPr>
              <a:t>Разработчики проекта:</a:t>
            </a: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ru-RU" sz="3000" dirty="0">
              <a:solidFill>
                <a:srgbClr val="F2ECDC"/>
              </a:solidFill>
              <a:effectLst/>
              <a:latin typeface="Comfortaa" pitchFamily="2" charset="0"/>
            </a:endParaRP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1.  </a:t>
            </a:r>
            <a:r>
              <a:rPr lang="ru-RU" sz="3000" dirty="0" err="1">
                <a:solidFill>
                  <a:srgbClr val="F2ECDC"/>
                </a:solidFill>
                <a:latin typeface="Comfortaa" pitchFamily="2" charset="0"/>
              </a:rPr>
              <a:t>Ахкамова</a:t>
            </a: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 Камилла</a:t>
            </a: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rgbClr val="F2ECDC"/>
                </a:solidFill>
                <a:effectLst/>
                <a:latin typeface="Comfortaa" pitchFamily="2" charset="0"/>
              </a:rPr>
              <a:t>2. </a:t>
            </a:r>
            <a:r>
              <a:rPr lang="ru-RU" sz="3000" dirty="0" err="1">
                <a:solidFill>
                  <a:srgbClr val="F2ECDC"/>
                </a:solidFill>
                <a:effectLst/>
                <a:latin typeface="Comfortaa" pitchFamily="2" charset="0"/>
              </a:rPr>
              <a:t>Дж</a:t>
            </a:r>
            <a:r>
              <a:rPr lang="ru-RU" sz="3000" dirty="0" err="1">
                <a:solidFill>
                  <a:srgbClr val="F2ECDC"/>
                </a:solidFill>
                <a:latin typeface="Comfortaa" pitchFamily="2" charset="0"/>
              </a:rPr>
              <a:t>ачвадзе</a:t>
            </a: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 Анна</a:t>
            </a: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3. Петрова Яна</a:t>
            </a: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4. </a:t>
            </a:r>
            <a:r>
              <a:rPr lang="ru-RU" sz="3000" dirty="0" err="1">
                <a:solidFill>
                  <a:srgbClr val="F2ECDC"/>
                </a:solidFill>
                <a:latin typeface="Comfortaa" pitchFamily="2" charset="0"/>
              </a:rPr>
              <a:t>Рахмаев</a:t>
            </a:r>
            <a:r>
              <a:rPr lang="ru-RU" sz="3000" dirty="0">
                <a:solidFill>
                  <a:srgbClr val="F2ECDC"/>
                </a:solidFill>
                <a:latin typeface="Comfortaa" pitchFamily="2" charset="0"/>
              </a:rPr>
              <a:t> Данил</a:t>
            </a:r>
          </a:p>
          <a:p>
            <a:pPr marL="0" indent="0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ru-RU" sz="3000" dirty="0">
              <a:solidFill>
                <a:srgbClr val="F2ECDC"/>
              </a:solidFill>
              <a:effectLst/>
              <a:latin typeface="Comforta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DFEC9-A7E7-45E9-972E-AFEC76CB09AC}"/>
              </a:ext>
            </a:extLst>
          </p:cNvPr>
          <p:cNvSpPr txBox="1"/>
          <p:nvPr/>
        </p:nvSpPr>
        <p:spPr>
          <a:xfrm>
            <a:off x="11650855" y="6304663"/>
            <a:ext cx="626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7866878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2A97CFA-A346-4F16-AC07-B97AA9EE719A}"/>
              </a:ext>
            </a:extLst>
          </p:cNvPr>
          <p:cNvSpPr/>
          <p:nvPr/>
        </p:nvSpPr>
        <p:spPr>
          <a:xfrm>
            <a:off x="7028907" y="-498356"/>
            <a:ext cx="5474826" cy="6135227"/>
          </a:xfrm>
          <a:prstGeom prst="roundRect">
            <a:avLst/>
          </a:prstGeom>
          <a:solidFill>
            <a:srgbClr val="D4B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ru-RU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99BE510-874A-4CAB-AEA5-E06CCA20F37E}"/>
              </a:ext>
            </a:extLst>
          </p:cNvPr>
          <p:cNvSpPr/>
          <p:nvPr/>
        </p:nvSpPr>
        <p:spPr>
          <a:xfrm>
            <a:off x="-485941" y="1273215"/>
            <a:ext cx="5474826" cy="5845215"/>
          </a:xfrm>
          <a:prstGeom prst="roundRect">
            <a:avLst/>
          </a:prstGeom>
          <a:solidFill>
            <a:srgbClr val="D3B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5E574-FF30-4EF0-B135-CD771D111D69}"/>
              </a:ext>
            </a:extLst>
          </p:cNvPr>
          <p:cNvSpPr txBox="1"/>
          <p:nvPr/>
        </p:nvSpPr>
        <p:spPr>
          <a:xfrm>
            <a:off x="1219993" y="16243"/>
            <a:ext cx="2941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4800" dirty="0">
                <a:solidFill>
                  <a:srgbClr val="F2ECDC"/>
                </a:solidFill>
                <a:latin typeface="Comfortaa" pitchFamily="2" charset="0"/>
              </a:rPr>
              <a:t>Задачи</a:t>
            </a:r>
            <a:endParaRPr lang="ru-RU" sz="4800" dirty="0">
              <a:solidFill>
                <a:srgbClr val="F2ECDC"/>
              </a:solidFill>
              <a:effectLst/>
              <a:latin typeface="Comforta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5E3A7-5903-4CF0-80D9-440718273AC8}"/>
              </a:ext>
            </a:extLst>
          </p:cNvPr>
          <p:cNvSpPr txBox="1"/>
          <p:nvPr/>
        </p:nvSpPr>
        <p:spPr>
          <a:xfrm>
            <a:off x="467804" y="1523681"/>
            <a:ext cx="3618059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800" dirty="0">
                <a:solidFill>
                  <a:srgbClr val="79211F"/>
                </a:solidFill>
                <a:effectLst/>
                <a:latin typeface="Comforta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Для участников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F6B4D4-6EDD-4C69-805E-0A39B3834EC3}"/>
              </a:ext>
            </a:extLst>
          </p:cNvPr>
          <p:cNvSpPr txBox="1"/>
          <p:nvPr/>
        </p:nvSpPr>
        <p:spPr>
          <a:xfrm>
            <a:off x="22756" y="2965145"/>
            <a:ext cx="4791919" cy="3725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Просмотр назначенных задач и задач коллег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20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Изменение статусов своих задач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20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Отслеживание прогресса выполнения задач</a:t>
            </a: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endParaRPr lang="ru-RU" sz="2000" kern="100" dirty="0">
              <a:solidFill>
                <a:srgbClr val="292E17"/>
              </a:solidFill>
              <a:effectLst/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78131-263E-4571-A1B8-BEB73A23207E}"/>
              </a:ext>
            </a:extLst>
          </p:cNvPr>
          <p:cNvSpPr txBox="1"/>
          <p:nvPr/>
        </p:nvSpPr>
        <p:spPr>
          <a:xfrm>
            <a:off x="7028907" y="149357"/>
            <a:ext cx="5730727" cy="56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2300" b="1" kern="100" dirty="0">
                <a:solidFill>
                  <a:srgbClr val="79211F"/>
                </a:solidFill>
                <a:effectLst/>
                <a:latin typeface="Comfortaa" pitchFamily="2" charset="0"/>
                <a:ea typeface="Tahoma" panose="020B0604030504040204" pitchFamily="34" charset="0"/>
                <a:cs typeface="Symbol" panose="05050102010706020507" pitchFamily="18" charset="2"/>
              </a:rPr>
              <a:t>Функционал администратора</a:t>
            </a:r>
            <a:endParaRPr lang="ru-RU" sz="2300" kern="100" dirty="0">
              <a:solidFill>
                <a:srgbClr val="79211F"/>
              </a:solidFill>
              <a:effectLst/>
              <a:latin typeface="Comfortaa" pitchFamily="2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88E3B-543C-446B-B9C4-9FDF001E2A5C}"/>
              </a:ext>
            </a:extLst>
          </p:cNvPr>
          <p:cNvSpPr txBox="1"/>
          <p:nvPr/>
        </p:nvSpPr>
        <p:spPr>
          <a:xfrm>
            <a:off x="7288708" y="1132203"/>
            <a:ext cx="4667940" cy="40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 Создание, редактирование и удаление проектных досок и задач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1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Управление участниками проектов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8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Назначение исполнителей задач</a:t>
            </a:r>
            <a:endParaRPr lang="ru-RU" sz="11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8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Изменение статусов задач</a:t>
            </a:r>
            <a:endParaRPr lang="ru-RU" sz="11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8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292E17"/>
                </a:solidFill>
                <a:effectLst/>
                <a:latin typeface="Gotham Pro" panose="02000503040000020004" pitchFamily="2" charset="0"/>
                <a:ea typeface="SimSun" panose="02010600030101010101" pitchFamily="2" charset="-122"/>
                <a:cs typeface="Gotham Pro" panose="02000503040000020004" pitchFamily="2" charset="0"/>
              </a:rPr>
              <a:t> Управление колонками проектов</a:t>
            </a:r>
            <a:endParaRPr lang="ru-RU" sz="1100" dirty="0">
              <a:solidFill>
                <a:srgbClr val="292E17"/>
              </a:solidFill>
              <a:effectLst/>
              <a:latin typeface="Gotham Pro" panose="02000503040000020004" pitchFamily="2" charset="0"/>
              <a:ea typeface="SimSun" panose="02010600030101010101" pitchFamily="2" charset="-122"/>
              <a:cs typeface="Gotham Pro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C2DE8B-E9EF-45EA-8673-A1D271E2FF39}"/>
              </a:ext>
            </a:extLst>
          </p:cNvPr>
          <p:cNvSpPr txBox="1"/>
          <p:nvPr/>
        </p:nvSpPr>
        <p:spPr>
          <a:xfrm>
            <a:off x="11611208" y="6185423"/>
            <a:ext cx="3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2ECDC"/>
                </a:solidFill>
                <a:ea typeface="Montserrat Bold"/>
              </a:rPr>
              <a:t>3</a:t>
            </a:r>
            <a:endParaRPr lang="ru-RU" sz="2800" dirty="0">
              <a:solidFill>
                <a:srgbClr val="F2ECDC"/>
              </a:solidFill>
              <a:ea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851617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E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BC83F5D-9E95-4498-900F-BADB4534D45D}"/>
              </a:ext>
            </a:extLst>
          </p:cNvPr>
          <p:cNvSpPr/>
          <p:nvPr/>
        </p:nvSpPr>
        <p:spPr>
          <a:xfrm>
            <a:off x="601980" y="4055359"/>
            <a:ext cx="10988040" cy="2625650"/>
          </a:xfrm>
          <a:prstGeom prst="roundRect">
            <a:avLst/>
          </a:prstGeom>
          <a:solidFill>
            <a:srgbClr val="868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189B359-9ABE-4486-BA08-BD28724A75EC}"/>
              </a:ext>
            </a:extLst>
          </p:cNvPr>
          <p:cNvSpPr/>
          <p:nvPr/>
        </p:nvSpPr>
        <p:spPr>
          <a:xfrm>
            <a:off x="6157346" y="724665"/>
            <a:ext cx="4464403" cy="3139321"/>
          </a:xfrm>
          <a:prstGeom prst="roundRect">
            <a:avLst/>
          </a:prstGeom>
          <a:solidFill>
            <a:srgbClr val="868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43EFBAC-041B-4E6A-BF2D-181136B3DBD6}"/>
              </a:ext>
            </a:extLst>
          </p:cNvPr>
          <p:cNvSpPr/>
          <p:nvPr/>
        </p:nvSpPr>
        <p:spPr>
          <a:xfrm>
            <a:off x="1503680" y="724833"/>
            <a:ext cx="4345393" cy="3125558"/>
          </a:xfrm>
          <a:prstGeom prst="roundRect">
            <a:avLst/>
          </a:prstGeom>
          <a:solidFill>
            <a:srgbClr val="868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1DFD7-953F-4779-AB4F-336A9361AE93}"/>
              </a:ext>
            </a:extLst>
          </p:cNvPr>
          <p:cNvSpPr txBox="1"/>
          <p:nvPr/>
        </p:nvSpPr>
        <p:spPr>
          <a:xfrm>
            <a:off x="3999913" y="70445"/>
            <a:ext cx="4192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solidFill>
                  <a:srgbClr val="F2ECDC"/>
                </a:solidFill>
                <a:latin typeface="Comfortaa" pitchFamily="2" charset="0"/>
              </a:rPr>
              <a:t>Стэк</a:t>
            </a: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 технологий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255D-59F3-45B9-BC3B-2AF1A4B403C8}"/>
              </a:ext>
            </a:extLst>
          </p:cNvPr>
          <p:cNvSpPr txBox="1"/>
          <p:nvPr/>
        </p:nvSpPr>
        <p:spPr>
          <a:xfrm>
            <a:off x="6243596" y="1107682"/>
            <a:ext cx="4378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F2ECDC"/>
                </a:solidFill>
                <a:effectLst/>
                <a:latin typeface="-apple-system"/>
              </a:rPr>
              <a:t>База данных и сервисы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F2ECDC"/>
                </a:solidFill>
                <a:effectLst/>
                <a:latin typeface="-apple-system"/>
              </a:rPr>
              <a:t>Supabase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PostgreSQL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база данных с реальным временем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Telegram Bot API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Для уведомлений и напоминаний</a:t>
            </a:r>
          </a:p>
          <a:p>
            <a:pPr algn="l"/>
            <a:r>
              <a:rPr lang="ru-RU" b="1" i="0" dirty="0">
                <a:solidFill>
                  <a:srgbClr val="F2ECDC"/>
                </a:solidFill>
                <a:effectLst/>
                <a:latin typeface="-apple-system"/>
              </a:rPr>
              <a:t>Дополнительно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Python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Скрипты для 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Telegram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бота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D1F617-B8DF-48DD-97B5-3D107BE9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651" l="830" r="97510">
                        <a14:foregroundMark x1="45643" y1="89474" x2="54357" y2="88038"/>
                        <a14:foregroundMark x1="49378" y1="93301" x2="50207" y2="97129"/>
                        <a14:foregroundMark x1="30290" y1="13876" x2="52697" y2="38756"/>
                        <a14:foregroundMark x1="67635" y1="6699" x2="76349" y2="2871"/>
                        <a14:foregroundMark x1="94606" y1="1435" x2="94606" y2="1914"/>
                        <a14:foregroundMark x1="98340" y1="478" x2="98340" y2="478"/>
                        <a14:foregroundMark x1="5394" y1="2392" x2="12863" y2="9569"/>
                        <a14:foregroundMark x1="1660" y1="957" x2="830" y2="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91" y="4627488"/>
            <a:ext cx="1708208" cy="14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3E822FF-F82A-4119-95EE-48E0315A7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14" y="4491176"/>
            <a:ext cx="2696937" cy="1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Иконки, логотипы, символы Python — Скачать в PNG и SVG бесплатно">
            <a:extLst>
              <a:ext uri="{FF2B5EF4-FFF2-40B4-BE49-F238E27FC236}">
                <a16:creationId xmlns:a16="http://schemas.microsoft.com/office/drawing/2014/main" id="{23B13AC0-217D-4F52-86A7-2037B8C6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31" y="4253979"/>
            <a:ext cx="2019940" cy="201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928D26-1AB4-449B-814A-854087399D89}"/>
              </a:ext>
            </a:extLst>
          </p:cNvPr>
          <p:cNvSpPr txBox="1"/>
          <p:nvPr/>
        </p:nvSpPr>
        <p:spPr>
          <a:xfrm>
            <a:off x="1570251" y="1037517"/>
            <a:ext cx="4212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Frontend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Vue.js 3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Прогрессивный 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JavaScript-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фреймворк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Bootstrap 5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CSS-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фреймворк для адаптивного дизайна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Vue Router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Маршрутизация для 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SPA</a:t>
            </a:r>
          </a:p>
          <a:p>
            <a:pPr algn="l"/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Backend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2ECDC"/>
                </a:solidFill>
                <a:effectLst/>
                <a:latin typeface="-apple-system"/>
              </a:rPr>
              <a:t>Node.js</a:t>
            </a:r>
            <a:r>
              <a:rPr lang="en-US" b="0" i="0" dirty="0">
                <a:solidFill>
                  <a:srgbClr val="F2ECDC"/>
                </a:solidFill>
                <a:effectLst/>
                <a:latin typeface="-apple-system"/>
              </a:rPr>
              <a:t> — </a:t>
            </a:r>
            <a:r>
              <a:rPr lang="ru-RU" b="0" i="0" dirty="0">
                <a:solidFill>
                  <a:srgbClr val="F2ECDC"/>
                </a:solidFill>
                <a:effectLst/>
                <a:latin typeface="-apple-system"/>
              </a:rPr>
              <a:t>Серверная среда выполнения</a:t>
            </a:r>
          </a:p>
        </p:txBody>
      </p:sp>
      <p:pic>
        <p:nvPicPr>
          <p:cNvPr id="4108" name="Picture 12" descr="Supabase Logo Icons - Transparent, PNG, SVG Files">
            <a:extLst>
              <a:ext uri="{FF2B5EF4-FFF2-40B4-BE49-F238E27FC236}">
                <a16:creationId xmlns:a16="http://schemas.microsoft.com/office/drawing/2014/main" id="{DDF62507-0DA9-4517-995B-62A5CED9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50" b="90750" l="7750" r="90750">
                        <a14:foregroundMark x1="45250" y1="10333" x2="46583" y2="9250"/>
                        <a14:foregroundMark x1="10833" y1="59000" x2="10583" y2="55000"/>
                        <a14:foregroundMark x1="9500" y1="55667" x2="8703" y2="56982"/>
                        <a14:foregroundMark x1="90750" y1="43583" x2="90750" y2="43583"/>
                        <a14:foregroundMark x1="90417" y1="43333" x2="90417" y2="43333"/>
                        <a14:foregroundMark x1="53083" y1="90583" x2="55000" y2="90750"/>
                        <a14:foregroundMark x1="8667" y1="58250" x2="8489" y2="57850"/>
                        <a14:backgroundMark x1="7833" y1="58417" x2="7833" y2="58417"/>
                        <a14:backgroundMark x1="8000" y1="57417" x2="8083" y2="5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87" y="4131796"/>
            <a:ext cx="2264307" cy="2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9A4669-FA93-417B-AD5D-35E8A431A0B0}"/>
              </a:ext>
            </a:extLst>
          </p:cNvPr>
          <p:cNvSpPr txBox="1"/>
          <p:nvPr/>
        </p:nvSpPr>
        <p:spPr>
          <a:xfrm>
            <a:off x="11650856" y="6313541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2ECDC"/>
                </a:solidFill>
                <a:ea typeface="Montserrat Bold"/>
              </a:rPr>
              <a:t>4</a:t>
            </a:r>
            <a:endParaRPr lang="ru-RU" sz="2800" dirty="0">
              <a:solidFill>
                <a:srgbClr val="F2ECDC"/>
              </a:solidFill>
              <a:ea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019662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2BC2C-3FBA-47B6-A925-BFF70C55FBBE}"/>
              </a:ext>
            </a:extLst>
          </p:cNvPr>
          <p:cNvSpPr txBox="1"/>
          <p:nvPr/>
        </p:nvSpPr>
        <p:spPr>
          <a:xfrm>
            <a:off x="4033199" y="364237"/>
            <a:ext cx="3815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</a:rPr>
              <a:t>Схема базы данных</a:t>
            </a:r>
            <a:endParaRPr lang="ru-RU" sz="3200" dirty="0">
              <a:solidFill>
                <a:srgbClr val="F2ECDC"/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0F3DF6-9F29-4170-BF23-4D931D5C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111930"/>
            <a:ext cx="10477500" cy="5214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56E71-9796-462A-BD61-59501A95C70F}"/>
              </a:ext>
            </a:extLst>
          </p:cNvPr>
          <p:cNvSpPr txBox="1"/>
          <p:nvPr/>
        </p:nvSpPr>
        <p:spPr>
          <a:xfrm>
            <a:off x="11650856" y="6313541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140521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CAE6CE-8FF7-445B-A595-FCCD996EE551}"/>
              </a:ext>
            </a:extLst>
          </p:cNvPr>
          <p:cNvSpPr txBox="1"/>
          <p:nvPr/>
        </p:nvSpPr>
        <p:spPr>
          <a:xfrm>
            <a:off x="3301679" y="527177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effectLst/>
              </a:rPr>
              <a:t>Архитектура (модульная схема)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2D5971-CEA5-4A6B-879E-75BB15AC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6" y="2069018"/>
            <a:ext cx="11598348" cy="2719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2BB2F9-3AE6-4F81-A609-80B5E3F2924E}"/>
              </a:ext>
            </a:extLst>
          </p:cNvPr>
          <p:cNvSpPr txBox="1"/>
          <p:nvPr/>
        </p:nvSpPr>
        <p:spPr>
          <a:xfrm>
            <a:off x="11650856" y="6313541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6494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270C76-3778-4527-B8DA-C8965AE3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69" y="728911"/>
            <a:ext cx="10378661" cy="590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B0241-0558-4602-9DE9-82D16AFB1B3D}"/>
              </a:ext>
            </a:extLst>
          </p:cNvPr>
          <p:cNvSpPr txBox="1"/>
          <p:nvPr/>
        </p:nvSpPr>
        <p:spPr>
          <a:xfrm>
            <a:off x="3769130" y="6504"/>
            <a:ext cx="56870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750000"/>
                </a:solidFill>
              </a:rPr>
              <a:t>Диаграмма прецендентов</a:t>
            </a:r>
            <a:endParaRPr lang="ru-RU" sz="3200" dirty="0">
              <a:solidFill>
                <a:srgbClr val="75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4437D-F45B-431C-A672-EB4E0ED4B95D}"/>
              </a:ext>
            </a:extLst>
          </p:cNvPr>
          <p:cNvSpPr txBox="1"/>
          <p:nvPr/>
        </p:nvSpPr>
        <p:spPr>
          <a:xfrm>
            <a:off x="11650856" y="6304663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114452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Пин содержит: Google calendar inspo">
            <a:extLst>
              <a:ext uri="{FF2B5EF4-FFF2-40B4-BE49-F238E27FC236}">
                <a16:creationId xmlns:a16="http://schemas.microsoft.com/office/drawing/2014/main" id="{8BE9A38D-C65E-423D-994D-83ACBE36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29" y="-1127195"/>
            <a:ext cx="5125718" cy="911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2122D-362D-4160-9230-3ECBF3FA90CD}"/>
              </a:ext>
            </a:extLst>
          </p:cNvPr>
          <p:cNvSpPr txBox="1"/>
          <p:nvPr/>
        </p:nvSpPr>
        <p:spPr>
          <a:xfrm>
            <a:off x="1393678" y="2705725"/>
            <a:ext cx="56870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4400" dirty="0">
                <a:solidFill>
                  <a:srgbClr val="F2ECDC"/>
                </a:solidFill>
                <a:latin typeface="Comfortaa" pitchFamily="2" charset="0"/>
              </a:rPr>
              <a:t>Руководство пользователя</a:t>
            </a:r>
            <a:endParaRPr lang="ru-RU" sz="44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C69CD-BA0B-4833-8AE0-EC1ADA08090D}"/>
              </a:ext>
            </a:extLst>
          </p:cNvPr>
          <p:cNvSpPr txBox="1"/>
          <p:nvPr/>
        </p:nvSpPr>
        <p:spPr>
          <a:xfrm>
            <a:off x="12192000" y="6420072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471920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D8098F-E6BD-4381-8AB3-CDB44F506F24}"/>
              </a:ext>
            </a:extLst>
          </p:cNvPr>
          <p:cNvSpPr txBox="1"/>
          <p:nvPr/>
        </p:nvSpPr>
        <p:spPr>
          <a:xfrm>
            <a:off x="1437770" y="485893"/>
            <a:ext cx="3393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effectLst/>
                <a:latin typeface="Comfortaa" pitchFamily="2" charset="0"/>
              </a:rPr>
              <a:t>А</a:t>
            </a: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вторизация</a:t>
            </a:r>
            <a:endParaRPr lang="ru-RU" sz="32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3939B-35BA-4BBE-9734-755EB9163834}"/>
              </a:ext>
            </a:extLst>
          </p:cNvPr>
          <p:cNvSpPr txBox="1"/>
          <p:nvPr/>
        </p:nvSpPr>
        <p:spPr>
          <a:xfrm>
            <a:off x="7378474" y="485649"/>
            <a:ext cx="373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F2ECDC"/>
                </a:solidFill>
                <a:latin typeface="Comfortaa" pitchFamily="2" charset="0"/>
              </a:rPr>
              <a:t>Регистрация</a:t>
            </a:r>
            <a:endParaRPr lang="ru-RU" sz="32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BFC53-577F-4358-AEBE-A710121D2054}"/>
              </a:ext>
            </a:extLst>
          </p:cNvPr>
          <p:cNvSpPr txBox="1"/>
          <p:nvPr/>
        </p:nvSpPr>
        <p:spPr>
          <a:xfrm>
            <a:off x="992499" y="6187438"/>
            <a:ext cx="428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1 – Окно авторизации</a:t>
            </a:r>
            <a:endParaRPr lang="ru-RU" sz="18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1F5B7-C146-48C8-84C8-9699030D8F13}"/>
              </a:ext>
            </a:extLst>
          </p:cNvPr>
          <p:cNvSpPr txBox="1"/>
          <p:nvPr/>
        </p:nvSpPr>
        <p:spPr>
          <a:xfrm>
            <a:off x="7105923" y="6187438"/>
            <a:ext cx="428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2ECDC"/>
                </a:solidFill>
                <a:latin typeface="Comfortaa" pitchFamily="2" charset="0"/>
              </a:rPr>
              <a:t>Рисунок 2 – Окно регистрации</a:t>
            </a:r>
            <a:endParaRPr lang="ru-RU" sz="1800" dirty="0">
              <a:effectLst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0F41A9-D347-40BF-A54C-4133B7294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" r="5987"/>
          <a:stretch/>
        </p:blipFill>
        <p:spPr>
          <a:xfrm>
            <a:off x="625034" y="1232775"/>
            <a:ext cx="5018913" cy="46540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B30E2D-430D-497A-9C90-6292FF72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54" y="1196081"/>
            <a:ext cx="5018913" cy="47274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91E181-EB82-4401-8FA6-1A7E5E3F62D2}"/>
              </a:ext>
            </a:extLst>
          </p:cNvPr>
          <p:cNvSpPr txBox="1"/>
          <p:nvPr/>
        </p:nvSpPr>
        <p:spPr>
          <a:xfrm>
            <a:off x="11650856" y="6304663"/>
            <a:ext cx="408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2ECDC"/>
                </a:solidFill>
                <a:ea typeface="Montserrat 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970830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382</Words>
  <Application>Microsoft Office PowerPoint</Application>
  <PresentationFormat>Широкоэкранный</PresentationFormat>
  <Paragraphs>106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Comfortaa</vt:lpstr>
      <vt:lpstr>Gotham Pro</vt:lpstr>
      <vt:lpstr>Symbol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Камилла</dc:creator>
  <cp:lastModifiedBy>Камилла</cp:lastModifiedBy>
  <cp:revision>46</cp:revision>
  <dcterms:created xsi:type="dcterms:W3CDTF">2025-11-17T15:27:19Z</dcterms:created>
  <dcterms:modified xsi:type="dcterms:W3CDTF">2025-11-19T07:40:02Z</dcterms:modified>
</cp:coreProperties>
</file>